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Rectangle"/>
          <p:cNvSpPr/>
          <p:nvPr/>
        </p:nvSpPr>
        <p:spPr>
          <a:xfrm>
            <a:off x="562570" y="711200"/>
            <a:ext cx="23258860" cy="1197332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10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10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re de l’ordre du jour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110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111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e niveau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2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7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Bol de salade avec du riz frit, des œufs durs et des baguette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l avec des beignets de saumon, de la salade et du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Bol de pâtes pappardelle avec du beurre maître d’hôtel, des noisettes grillées et des lamelles de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bol de salade avec du riz frit, des œufs durs et des baguette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vocats et citrons vert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4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5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ol avec des beignets de saumon, de la salade et du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5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4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5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6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Bol de pâtes pappardelle avec du beurre maître d’hôtel, des noisettes grillées et des lamelles de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73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7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3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93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video_intro.mp4" descr="video_intr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54448" y="-25249"/>
            <a:ext cx="24492896" cy="13766498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Rectangle"/>
          <p:cNvSpPr/>
          <p:nvPr/>
        </p:nvSpPr>
        <p:spPr>
          <a:xfrm>
            <a:off x="-632251" y="-293005"/>
            <a:ext cx="25082408" cy="14302010"/>
          </a:xfrm>
          <a:prstGeom prst="rect">
            <a:avLst/>
          </a:prstGeom>
          <a:solidFill>
            <a:srgbClr val="000000">
              <a:alpha val="49609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4" name="LLM fine-tuné pour l’Analyse de Sentiment autour du climat…"/>
          <p:cNvSpPr txBox="1"/>
          <p:nvPr/>
        </p:nvSpPr>
        <p:spPr>
          <a:xfrm>
            <a:off x="3073400" y="5956299"/>
            <a:ext cx="18237201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00000"/>
              </a:lnSpc>
              <a:spcBef>
                <a:spcPts val="1500"/>
              </a:spcBef>
              <a:defRPr cap="all" sz="6000"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pPr>
            <a:r>
              <a:t>LLM fine-tuné pour l’Analyse de Sentiment autour du climat</a:t>
            </a:r>
          </a:p>
          <a:p>
            <a:pPr algn="ctr" defTabSz="457200">
              <a:lnSpc>
                <a:spcPct val="100000"/>
              </a:lnSpc>
              <a:spcBef>
                <a:spcPts val="1500"/>
              </a:spcBef>
              <a:defRPr cap="all" sz="6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et les Réponses Contextuelles</a:t>
            </a:r>
          </a:p>
        </p:txBody>
      </p:sp>
      <p:sp>
        <p:nvSpPr>
          <p:cNvPr id="175" name="29 Juillet 2025  -  Team BAD GETAWAY - Karim Ben Yahia &amp; Léa Mariani"/>
          <p:cNvSpPr txBox="1"/>
          <p:nvPr/>
        </p:nvSpPr>
        <p:spPr>
          <a:xfrm>
            <a:off x="3642890" y="10718800"/>
            <a:ext cx="1709822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50000"/>
              </a:lnSpc>
              <a:spcBef>
                <a:spcPts val="1500"/>
              </a:spcBef>
              <a:defRPr sz="3000">
                <a:solidFill>
                  <a:srgbClr val="FFFFFF"/>
                </a:solidFill>
                <a:latin typeface="DIN MediumAlternate"/>
                <a:ea typeface="DIN MediumAlternate"/>
                <a:cs typeface="DIN MediumAlternate"/>
                <a:sym typeface="DIN MediumAlternate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sp>
        <p:nvSpPr>
          <p:cNvPr id="176" name="Ligne"/>
          <p:cNvSpPr/>
          <p:nvPr/>
        </p:nvSpPr>
        <p:spPr>
          <a:xfrm>
            <a:off x="11252072" y="9836150"/>
            <a:ext cx="1879855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77" name="logo_pstb_white.png" descr="logo_pstb_whit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069765" y="2587211"/>
            <a:ext cx="4244470" cy="181057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Rectangle"/>
          <p:cNvSpPr/>
          <p:nvPr/>
        </p:nvSpPr>
        <p:spPr>
          <a:xfrm>
            <a:off x="562570" y="711200"/>
            <a:ext cx="23258860" cy="11973322"/>
          </a:xfrm>
          <a:prstGeom prst="rect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72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7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39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41" name="screenshot hack train.PNG" descr="screenshot hack train.PNG"/>
          <p:cNvPicPr>
            <a:picLocks noChangeAspect="1"/>
          </p:cNvPicPr>
          <p:nvPr/>
        </p:nvPicPr>
        <p:blipFill>
          <a:blip r:embed="rId3">
            <a:extLst/>
          </a:blip>
          <a:srcRect l="0" t="0" r="23667" b="0"/>
          <a:stretch>
            <a:fillRect/>
          </a:stretch>
        </p:blipFill>
        <p:spPr>
          <a:xfrm>
            <a:off x="9374240" y="1964301"/>
            <a:ext cx="13915141" cy="97872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42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43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44" name="├── model_modules.py           # Modèle + LoRA + Trainer"/>
          <p:cNvSpPr txBox="1"/>
          <p:nvPr/>
        </p:nvSpPr>
        <p:spPr>
          <a:xfrm>
            <a:off x="2040377" y="5908023"/>
            <a:ext cx="15223246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47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49" name="screenshot hack 2.PNG" descr="screenshot hack 2.PNG"/>
          <p:cNvPicPr>
            <a:picLocks noChangeAspect="1"/>
          </p:cNvPicPr>
          <p:nvPr/>
        </p:nvPicPr>
        <p:blipFill>
          <a:blip r:embed="rId3">
            <a:extLst/>
          </a:blip>
          <a:srcRect l="0" t="10527" r="0" b="1412"/>
          <a:stretch>
            <a:fillRect/>
          </a:stretch>
        </p:blipFill>
        <p:spPr>
          <a:xfrm>
            <a:off x="9374240" y="1964301"/>
            <a:ext cx="13915141" cy="97872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50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51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52" name="├── visualization_modules.py   # Graphiques et rapports"/>
          <p:cNvSpPr txBox="1"/>
          <p:nvPr/>
        </p:nvSpPr>
        <p:spPr>
          <a:xfrm>
            <a:off x="2040377" y="6386710"/>
            <a:ext cx="15223247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55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57" name="screenshot hack3.PNG" descr="screenshot hack3.PNG"/>
          <p:cNvPicPr>
            <a:picLocks noChangeAspect="1"/>
          </p:cNvPicPr>
          <p:nvPr/>
        </p:nvPicPr>
        <p:blipFill>
          <a:blip r:embed="rId3">
            <a:extLst/>
          </a:blip>
          <a:srcRect l="2628" t="0" r="2628" b="0"/>
          <a:stretch>
            <a:fillRect/>
          </a:stretch>
        </p:blipFill>
        <p:spPr>
          <a:xfrm>
            <a:off x="9384566" y="1964301"/>
            <a:ext cx="13915141" cy="97872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58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59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60" name="├── visualization_modules.py   # Graphiques et rapports"/>
          <p:cNvSpPr txBox="1"/>
          <p:nvPr/>
        </p:nvSpPr>
        <p:spPr>
          <a:xfrm>
            <a:off x="2040377" y="6386710"/>
            <a:ext cx="15223246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63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65" name="screenshot hackQA.PNG" descr="screenshot hackQA.PNG"/>
          <p:cNvPicPr>
            <a:picLocks noChangeAspect="1"/>
          </p:cNvPicPr>
          <p:nvPr/>
        </p:nvPicPr>
        <p:blipFill>
          <a:blip r:embed="rId3">
            <a:extLst/>
          </a:blip>
          <a:srcRect l="95" t="0" r="283" b="0"/>
          <a:stretch>
            <a:fillRect/>
          </a:stretch>
        </p:blipFill>
        <p:spPr>
          <a:xfrm>
            <a:off x="9390234" y="2975371"/>
            <a:ext cx="13915140" cy="744496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66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67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68" name="├── qa_modules.py              # Recherche sémantique"/>
          <p:cNvSpPr txBox="1"/>
          <p:nvPr/>
        </p:nvSpPr>
        <p:spPr>
          <a:xfrm>
            <a:off x="2040377" y="6866103"/>
            <a:ext cx="15223246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71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Ce projet offre un pipeline IA modulaire pour analyser les sentiments climatiques, combinant prétraitement automatisé, fine-tuning léger, visualisation, génération de réponses et interface interactive. Facilement déployable via Streamlit, il répond aux d"/>
          <p:cNvSpPr txBox="1"/>
          <p:nvPr/>
        </p:nvSpPr>
        <p:spPr>
          <a:xfrm>
            <a:off x="2314114" y="3156846"/>
            <a:ext cx="19755772" cy="7082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50000"/>
              </a:lnSpc>
              <a:spcBef>
                <a:spcPts val="1200"/>
              </a:spcBef>
              <a:defRPr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pPr>
            <a:r>
              <a:rPr>
                <a:latin typeface="DIN LightAlternate"/>
                <a:ea typeface="DIN LightAlternate"/>
                <a:cs typeface="DIN LightAlternate"/>
                <a:sym typeface="DIN LightAlternate"/>
              </a:rPr>
              <a:t>Ce projet offre un pipeline IA modulaire pour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analyser les sentiments climatiques</a:t>
            </a:r>
            <a:r>
              <a:rPr>
                <a:latin typeface="DIN LightAlternate"/>
                <a:ea typeface="DIN LightAlternate"/>
                <a:cs typeface="DIN LightAlternate"/>
                <a:sym typeface="DIN LightAlternate"/>
              </a:rPr>
              <a:t>, combinant prétraitement automatisé, fine-tuning léger, visualisation, génération de réponses et interface interactive.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Facilement déployable</a:t>
            </a:r>
            <a:r>
              <a:rPr>
                <a:latin typeface="DIN LightAlternate"/>
                <a:ea typeface="DIN LightAlternate"/>
                <a:cs typeface="DIN LightAlternate"/>
                <a:sym typeface="DIN LightAlternate"/>
              </a:rPr>
              <a:t> via Streamlit, il répond aux défis de données hétérogènes et d’interprétabilité grâce à des choix techniques efficaces comme</a:t>
            </a:r>
            <a:endParaRPr>
              <a:latin typeface="DIN LightAlternate"/>
              <a:ea typeface="DIN LightAlternate"/>
              <a:cs typeface="DIN LightAlternate"/>
              <a:sym typeface="DIN LightAlternate"/>
            </a:endParaRPr>
          </a:p>
          <a:p>
            <a:pPr algn="ctr" defTabSz="457200">
              <a:lnSpc>
                <a:spcPct val="150000"/>
              </a:lnSpc>
              <a:spcBef>
                <a:spcPts val="1200"/>
              </a:spcBef>
              <a:defRPr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pPr>
            <a:r>
              <a:rPr sz="7200"/>
              <a:t>LoRA</a:t>
            </a:r>
            <a:r>
              <a:t> </a:t>
            </a:r>
            <a:r>
              <a:rPr>
                <a:latin typeface="DIN LightAlternate"/>
                <a:ea typeface="DIN LightAlternate"/>
                <a:cs typeface="DIN LightAlternate"/>
                <a:sym typeface="DIN LightAlternate"/>
              </a:rPr>
              <a:t>et</a:t>
            </a:r>
            <a:r>
              <a:t> </a:t>
            </a:r>
            <a:r>
              <a:rPr sz="7200"/>
              <a:t>DistilBert</a:t>
            </a:r>
          </a:p>
        </p:txBody>
      </p:sp>
      <p:sp>
        <p:nvSpPr>
          <p:cNvPr id="273" name="Conclusion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76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/ Automatisation et industrialisation des workflows IA…"/>
          <p:cNvSpPr txBox="1"/>
          <p:nvPr/>
        </p:nvSpPr>
        <p:spPr>
          <a:xfrm>
            <a:off x="2237258" y="3157068"/>
            <a:ext cx="12645840" cy="827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20000"/>
              </a:lnSpc>
              <a:spcBef>
                <a:spcPts val="1200"/>
              </a:spcBef>
              <a:defRPr sz="3000">
                <a:solidFill>
                  <a:srgbClr val="FFFFFF"/>
                </a:solidFill>
                <a:latin typeface="DIN BoldAlternate"/>
                <a:ea typeface="DIN BoldAlternate"/>
                <a:cs typeface="DIN BoldAlternate"/>
                <a:sym typeface="DIN BoldAlternate"/>
              </a:defRPr>
            </a:pPr>
            <a:r>
              <a:t>/ Automatisation et industrialisation des workflows IA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Réduction du temps et des coûts de développement (pipelines standardisés).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Exécution fiable et répétable des traitements (préprocessing, entraînement, QA).</a:t>
            </a:r>
          </a:p>
          <a:p>
            <a:pPr defTabSz="457200">
              <a:lnSpc>
                <a:spcPct val="120000"/>
              </a:lnSpc>
              <a:spcBef>
                <a:spcPts val="1200"/>
              </a:spcBef>
              <a:defRPr sz="3000">
                <a:solidFill>
                  <a:srgbClr val="FFFFFF"/>
                </a:solidFill>
                <a:latin typeface="DIN BoldAlternate"/>
                <a:ea typeface="DIN BoldAlternate"/>
                <a:cs typeface="DIN BoldAlternate"/>
                <a:sym typeface="DIN BoldAlternate"/>
              </a:defRPr>
            </a:pPr>
            <a:r>
              <a:t>/ Amélioration de la qualité des modèles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Suivi et évaluation centralisée (module QA).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Meilleure explicabilité via la visualisation et les métriques.</a:t>
            </a:r>
          </a:p>
          <a:p>
            <a:pPr defTabSz="457200">
              <a:lnSpc>
                <a:spcPct val="120000"/>
              </a:lnSpc>
              <a:spcBef>
                <a:spcPts val="1200"/>
              </a:spcBef>
              <a:defRPr sz="3000">
                <a:solidFill>
                  <a:srgbClr val="FFFFFF"/>
                </a:solidFill>
                <a:latin typeface="DIN BoldAlternate"/>
                <a:ea typeface="DIN BoldAlternate"/>
                <a:cs typeface="DIN BoldAlternate"/>
                <a:sym typeface="DIN BoldAlternate"/>
              </a:defRPr>
            </a:pPr>
            <a:r>
              <a:t>/ Montée en productivité des équipes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Déploiement plus rapide grâce au module Streamlit (interface prête à l’emploi).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Réduction des tâches manuelles (gestion des données et configurations automatisées).</a:t>
            </a:r>
          </a:p>
          <a:p>
            <a:pPr defTabSz="457200">
              <a:lnSpc>
                <a:spcPct val="120000"/>
              </a:lnSpc>
              <a:spcBef>
                <a:spcPts val="1200"/>
              </a:spcBef>
              <a:defRPr sz="3000">
                <a:solidFill>
                  <a:srgbClr val="FFFFFF"/>
                </a:solidFill>
                <a:latin typeface="DIN BoldAlternate"/>
                <a:ea typeface="DIN BoldAlternate"/>
                <a:cs typeface="DIN BoldAlternate"/>
                <a:sym typeface="DIN BoldAlternate"/>
              </a:defRPr>
            </a:pPr>
            <a:r>
              <a:t>/ Scalabilité et modularité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Ajout facile de nouveaux modèles ou jeux de données.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Architecture modulaire permettant la réutilisation dans d’autres projets.</a:t>
            </a:r>
          </a:p>
          <a:p>
            <a:pPr defTabSz="457200">
              <a:lnSpc>
                <a:spcPct val="120000"/>
              </a:lnSpc>
              <a:spcBef>
                <a:spcPts val="1200"/>
              </a:spcBef>
              <a:defRPr sz="3000">
                <a:solidFill>
                  <a:srgbClr val="FFFFFF"/>
                </a:solidFill>
                <a:latin typeface="DIN BoldAlternate"/>
                <a:ea typeface="DIN BoldAlternate"/>
                <a:cs typeface="DIN BoldAlternate"/>
                <a:sym typeface="DIN BoldAlternate"/>
              </a:defRPr>
            </a:pPr>
            <a:r>
              <a:t>/ Prise de décision améliorée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Meilleure exploitation des données via l’intégration d’une knowledge base.</a:t>
            </a:r>
          </a:p>
          <a:p>
            <a:pPr lvl="1" defTabSz="457200">
              <a:lnSpc>
                <a:spcPct val="120000"/>
              </a:lnSpc>
              <a:spcBef>
                <a:spcPts val="1200"/>
              </a:spcBef>
              <a:defRPr sz="18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pPr>
            <a:r>
              <a:t>Accès rapide aux résultats et analyses via des visualisations interactives.</a:t>
            </a:r>
          </a:p>
        </p:txBody>
      </p:sp>
      <p:sp>
        <p:nvSpPr>
          <p:cNvPr id="278" name="Bénéfices métier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Bénéfices métier</a:t>
            </a:r>
          </a:p>
        </p:txBody>
      </p:sp>
      <p:pic>
        <p:nvPicPr>
          <p:cNvPr id="279" name="lele049795_office_people_working_in_climate_change_being_happ_0baa6dbf-63d9-4d65-ae21-924201b0d85b_2.png" descr="lele049795_office_people_working_in_climate_change_being_happ_0baa6dbf-63d9-4d65-ae21-924201b0d85b_2.png"/>
          <p:cNvPicPr>
            <a:picLocks noChangeAspect="1"/>
          </p:cNvPicPr>
          <p:nvPr/>
        </p:nvPicPr>
        <p:blipFill>
          <a:blip r:embed="rId3">
            <a:extLst/>
          </a:blip>
          <a:srcRect l="10144" t="0" r="10992" b="0"/>
          <a:stretch>
            <a:fillRect/>
          </a:stretch>
        </p:blipFill>
        <p:spPr>
          <a:xfrm>
            <a:off x="14586381" y="1091462"/>
            <a:ext cx="8833337" cy="11200825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Rectangle"/>
          <p:cNvSpPr/>
          <p:nvPr/>
        </p:nvSpPr>
        <p:spPr>
          <a:xfrm>
            <a:off x="14588414" y="1065288"/>
            <a:ext cx="8833248" cy="11265146"/>
          </a:xfrm>
          <a:prstGeom prst="rect">
            <a:avLst/>
          </a:prstGeom>
          <a:solidFill>
            <a:srgbClr val="000000">
              <a:alpha val="3735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1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Et si demain, ces outils devenaient des assistants de décision pour la transition écologique, jusqu’où pourrions-nous aller collectivement ?"/>
          <p:cNvSpPr txBox="1"/>
          <p:nvPr/>
        </p:nvSpPr>
        <p:spPr>
          <a:xfrm>
            <a:off x="2371719" y="6304776"/>
            <a:ext cx="1964056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50000"/>
              </a:lnSpc>
              <a:spcBef>
                <a:spcPts val="1500"/>
              </a:spcBef>
              <a:defRPr cap="all" sz="3000"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lvl1pPr>
          </a:lstStyle>
          <a:p>
            <a:pPr/>
            <a:r>
              <a:t>Et si demain, ces outils devenaient des assistants de décision pour la transition écologique, jusqu’où pourrions-nous aller collectivement ?</a:t>
            </a:r>
          </a:p>
        </p:txBody>
      </p:sp>
      <p:sp>
        <p:nvSpPr>
          <p:cNvPr id="283" name="Ligne"/>
          <p:cNvSpPr/>
          <p:nvPr/>
        </p:nvSpPr>
        <p:spPr>
          <a:xfrm>
            <a:off x="11252072" y="8635226"/>
            <a:ext cx="187985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84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69765" y="2587211"/>
            <a:ext cx="4244470" cy="1810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Merci ! À vos questions"/>
          <p:cNvSpPr txBox="1"/>
          <p:nvPr/>
        </p:nvSpPr>
        <p:spPr>
          <a:xfrm>
            <a:off x="2940073" y="9853391"/>
            <a:ext cx="18503853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00000"/>
              </a:lnSpc>
              <a:spcBef>
                <a:spcPts val="1200"/>
              </a:spcBef>
              <a:defRPr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lvl1pPr>
          </a:lstStyle>
          <a:p>
            <a:pPr/>
            <a:r>
              <a:t>Merci ! À vos questions</a:t>
            </a:r>
          </a:p>
        </p:txBody>
      </p:sp>
      <p:sp>
        <p:nvSpPr>
          <p:cNvPr id="287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Les entreprises croulent sous les messages clients (réseaux sociaux, forums, emails). Pourtant, elles peinent à capter rapidement le sentiment et à produire une réponse contextualisée."/>
          <p:cNvSpPr txBox="1"/>
          <p:nvPr/>
        </p:nvSpPr>
        <p:spPr>
          <a:xfrm>
            <a:off x="2500392" y="5003124"/>
            <a:ext cx="19383216" cy="1220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defTabSz="457200">
              <a:lnSpc>
                <a:spcPct val="100000"/>
              </a:lnSpc>
              <a:spcBef>
                <a:spcPts val="1200"/>
              </a:spcBef>
              <a:defRPr sz="36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Les entreprises croulent sous les messages clients (réseaux sociaux, forums, emails). Pourtant, elles peinent à capter rapidement le </a:t>
            </a:r>
            <a:r>
              <a:rPr>
                <a:latin typeface="DIN Bold"/>
                <a:ea typeface="DIN Bold"/>
                <a:cs typeface="DIN Bold"/>
                <a:sym typeface="DIN Bold"/>
              </a:rPr>
              <a:t>sentiment</a:t>
            </a:r>
            <a:r>
              <a:t> et à produire une </a:t>
            </a:r>
            <a:r>
              <a:rPr>
                <a:latin typeface="DIN Bold"/>
                <a:ea typeface="DIN Bold"/>
                <a:cs typeface="DIN Bold"/>
                <a:sym typeface="DIN Bold"/>
              </a:rPr>
              <a:t>réponse contextualisée</a:t>
            </a:r>
            <a:r>
              <a:t>.</a:t>
            </a:r>
          </a:p>
        </p:txBody>
      </p:sp>
      <p:sp>
        <p:nvSpPr>
          <p:cNvPr id="181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sp>
        <p:nvSpPr>
          <p:cNvPr id="182" name="Ligne"/>
          <p:cNvSpPr/>
          <p:nvPr/>
        </p:nvSpPr>
        <p:spPr>
          <a:xfrm>
            <a:off x="11252072" y="7131050"/>
            <a:ext cx="1879855" cy="0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83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L’objectif est de construire un pipeline modulaire capable de faire les deux, en s’appuyant sur des modèles de langage fine-tunés."/>
          <p:cNvSpPr txBox="1"/>
          <p:nvPr/>
        </p:nvSpPr>
        <p:spPr>
          <a:xfrm>
            <a:off x="2237258" y="8111265"/>
            <a:ext cx="19909484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457200">
              <a:lnSpc>
                <a:spcPct val="100000"/>
              </a:lnSpc>
              <a:spcBef>
                <a:spcPts val="1200"/>
              </a:spcBef>
              <a:defRPr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lvl1pPr>
          </a:lstStyle>
          <a:p>
            <a:pPr/>
            <a:r>
              <a:t>L’objectif est de construire un pipeline modulaire capable de faire les deux, en s’appuyant sur des modèles de langage fine-tunés.</a:t>
            </a:r>
          </a:p>
        </p:txBody>
      </p:sp>
      <p:sp>
        <p:nvSpPr>
          <p:cNvPr id="185" name="problématique et Objectif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problématique et Objectif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ors du premier hackathon, on a pris de la hauteur pour capter les grandes tendances autour du climat. Cette fois, on entre dans le détail des émotions, des intentions, et des réponses possibles…"/>
          <p:cNvSpPr txBox="1"/>
          <p:nvPr/>
        </p:nvSpPr>
        <p:spPr>
          <a:xfrm>
            <a:off x="2307411" y="3756091"/>
            <a:ext cx="11325657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00000"/>
              </a:lnSpc>
              <a:spcBef>
                <a:spcPts val="1200"/>
              </a:spcBef>
              <a:defRPr sz="36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lvl1pPr>
          </a:lstStyle>
          <a:p>
            <a:pPr/>
            <a:r>
              <a:t>Lors du premier hackathon, on a pris de la hauteur pour capter les grandes tendances autour du climat. Cette fois, on entre dans le détail des émotions, des intentions, et des réponses possibles…</a:t>
            </a:r>
          </a:p>
        </p:txBody>
      </p:sp>
      <p:sp>
        <p:nvSpPr>
          <p:cNvPr id="188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sp>
        <p:nvSpPr>
          <p:cNvPr id="189" name="Ligne"/>
          <p:cNvSpPr/>
          <p:nvPr/>
        </p:nvSpPr>
        <p:spPr>
          <a:xfrm>
            <a:off x="2433308" y="6857999"/>
            <a:ext cx="1879854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90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…pour enfin passer de l’analyse à l’ACTION !"/>
          <p:cNvSpPr txBox="1"/>
          <p:nvPr/>
        </p:nvSpPr>
        <p:spPr>
          <a:xfrm>
            <a:off x="2307411" y="7508015"/>
            <a:ext cx="11325656" cy="280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00000"/>
              </a:lnSpc>
              <a:spcBef>
                <a:spcPts val="1200"/>
              </a:spcBef>
              <a:defRPr sz="7200">
                <a:solidFill>
                  <a:srgbClr val="FFFFFF"/>
                </a:solidFill>
                <a:latin typeface="DIN Bold"/>
                <a:ea typeface="DIN Bold"/>
                <a:cs typeface="DIN Bold"/>
                <a:sym typeface="DIN Bold"/>
              </a:defRPr>
            </a:pPr>
            <a:r>
              <a:t>…pour enfin passer de l’analyse à </a:t>
            </a:r>
            <a:r>
              <a:rPr sz="10200"/>
              <a:t>l’ACTION</a:t>
            </a:r>
            <a:r>
              <a:t> !</a:t>
            </a:r>
          </a:p>
        </p:txBody>
      </p:sp>
      <p:sp>
        <p:nvSpPr>
          <p:cNvPr id="192" name="Suite logique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Suite logique</a:t>
            </a:r>
          </a:p>
        </p:txBody>
      </p:sp>
      <p:pic>
        <p:nvPicPr>
          <p:cNvPr id="193" name="pexels-chetanvlad-2923156.jpg" descr="pexels-chetanvlad-2923156.jpg"/>
          <p:cNvPicPr>
            <a:picLocks noChangeAspect="1"/>
          </p:cNvPicPr>
          <p:nvPr/>
        </p:nvPicPr>
        <p:blipFill>
          <a:blip r:embed="rId3">
            <a:extLst/>
          </a:blip>
          <a:srcRect l="0" t="17450" r="0" b="887"/>
          <a:stretch>
            <a:fillRect/>
          </a:stretch>
        </p:blipFill>
        <p:spPr>
          <a:xfrm>
            <a:off x="14275717" y="1091462"/>
            <a:ext cx="9144001" cy="11200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hoix d’un modèle performant : LORA &amp; DistilBert (combinaison de modèles légers et adaptés au contexte).…"/>
          <p:cNvSpPr txBox="1"/>
          <p:nvPr/>
        </p:nvSpPr>
        <p:spPr>
          <a:xfrm>
            <a:off x="2500392" y="4322229"/>
            <a:ext cx="11480075" cy="5395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Choix d’un modèle performant :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LORA </a:t>
            </a:r>
            <a:r>
              <a:t>&amp;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DistilBert</a:t>
            </a:r>
            <a:r>
              <a:t> (combinaison de modèles légers et adaptés au contexte).</a:t>
            </a: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Trouver une solution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compatible GPU &amp; CPU</a:t>
            </a:r>
            <a:r>
              <a:t>.</a:t>
            </a: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Mettre en place une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architecture efficace</a:t>
            </a:r>
            <a:r>
              <a:t> pour la première fois.</a:t>
            </a: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Gérer les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compatibilités entre modules.</a:t>
            </a:r>
            <a:endParaRPr>
              <a:latin typeface="DIN BoldAlternate"/>
              <a:ea typeface="DIN BoldAlternate"/>
              <a:cs typeface="DIN BoldAlternate"/>
              <a:sym typeface="DIN BoldAlternate"/>
            </a:endParaRP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Gérer les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compatibilités entre les librairies.</a:t>
            </a:r>
            <a:endParaRPr>
              <a:latin typeface="DIN BoldAlternate"/>
              <a:ea typeface="DIN BoldAlternate"/>
              <a:cs typeface="DIN BoldAlternate"/>
              <a:sym typeface="DIN BoldAlternate"/>
            </a:endParaRP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Faire face aux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ressources limités</a:t>
            </a:r>
            <a:r>
              <a:t> en GPU.</a:t>
            </a:r>
          </a:p>
          <a:p>
            <a:pPr marL="666750" indent="-666750" defTabSz="457200">
              <a:lnSpc>
                <a:spcPct val="120000"/>
              </a:lnSpc>
              <a:spcBef>
                <a:spcPts val="1200"/>
              </a:spcBef>
              <a:buSzPct val="100000"/>
              <a:buAutoNum type="arabicPeriod" startAt="1"/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Temps imparti restreint.</a:t>
            </a:r>
          </a:p>
        </p:txBody>
      </p:sp>
      <p:sp>
        <p:nvSpPr>
          <p:cNvPr id="196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197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Défis clés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Défis clés</a:t>
            </a:r>
          </a:p>
        </p:txBody>
      </p:sp>
      <p:pic>
        <p:nvPicPr>
          <p:cNvPr id="199" name="lele049795_un_seul_gros_mdicament_blanc_effervescent_qui_se_d_1f20e34b-a6b3-49bf-9489-64966adc88db_3.png" descr="lele049795_un_seul_gros_mdicament_blanc_effervescent_qui_se_d_1f20e34b-a6b3-49bf-9489-64966adc88db_3.png"/>
          <p:cNvPicPr>
            <a:picLocks noChangeAspect="1"/>
          </p:cNvPicPr>
          <p:nvPr/>
        </p:nvPicPr>
        <p:blipFill>
          <a:blip r:embed="rId3">
            <a:extLst/>
          </a:blip>
          <a:srcRect l="9181" t="0" r="9181" b="0"/>
          <a:stretch>
            <a:fillRect/>
          </a:stretch>
        </p:blipFill>
        <p:spPr>
          <a:xfrm>
            <a:off x="14275717" y="1091462"/>
            <a:ext cx="9144001" cy="11200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├── streamlit_app.py           # Interface principale…"/>
          <p:cNvSpPr txBox="1"/>
          <p:nvPr/>
        </p:nvSpPr>
        <p:spPr>
          <a:xfrm>
            <a:off x="2500392" y="3014828"/>
            <a:ext cx="15223247" cy="855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30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02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03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FLOWCHART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FLOWCHART</a:t>
            </a:r>
          </a:p>
        </p:txBody>
      </p:sp>
      <p:pic>
        <p:nvPicPr>
          <p:cNvPr id="205" name="lele049795_flowchart_ia_greyscale_--v_6.1_193af4be-3e07-4114-96b9-b9028c58056b_3.png" descr="lele049795_flowchart_ia_greyscale_--v_6.1_193af4be-3e07-4114-96b9-b9028c58056b_3.png"/>
          <p:cNvPicPr>
            <a:picLocks noChangeAspect="1"/>
          </p:cNvPicPr>
          <p:nvPr/>
        </p:nvPicPr>
        <p:blipFill>
          <a:blip r:embed="rId3">
            <a:extLst/>
          </a:blip>
          <a:srcRect l="6098" t="0" r="12265" b="0"/>
          <a:stretch>
            <a:fillRect/>
          </a:stretch>
        </p:blipFill>
        <p:spPr>
          <a:xfrm>
            <a:off x="14275718" y="1091462"/>
            <a:ext cx="9144001" cy="11200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08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10" name="Capture d’écran 2025-07-29 à 11.22.23.png" descr="Capture d’écran 2025-07-29 à 11.22.2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36623" y="1987550"/>
            <a:ext cx="14058901" cy="97409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11" name="├── core_modules.py            # Configuration centrale…"/>
          <p:cNvSpPr txBox="1"/>
          <p:nvPr/>
        </p:nvSpPr>
        <p:spPr>
          <a:xfrm>
            <a:off x="2040377" y="4961103"/>
            <a:ext cx="15223247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12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 thruBlk="1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15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17" name="Capture d’écran 2025-07-29 à 11.22.36.png" descr="Capture d’écran 2025-07-29 à 11.22.3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14424" y="1987550"/>
            <a:ext cx="13995401" cy="97409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18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19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20" name="├── data_modules.py            # Chargement et nettoyage CSV"/>
          <p:cNvSpPr txBox="1"/>
          <p:nvPr/>
        </p:nvSpPr>
        <p:spPr>
          <a:xfrm>
            <a:off x="2040377" y="5024603"/>
            <a:ext cx="1522324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23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25" name="Capture d’écran 2025-07-29 à 11.22.45.png" descr="Capture d’écran 2025-07-29 à 11.22.4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00898" y="1974850"/>
            <a:ext cx="14084301" cy="9766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26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27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28" name="├── model_modules.py           # Modèle + LoRA + Trainer"/>
          <p:cNvSpPr txBox="1"/>
          <p:nvPr/>
        </p:nvSpPr>
        <p:spPr>
          <a:xfrm>
            <a:off x="2040377" y="5908023"/>
            <a:ext cx="15223247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29 Juillet 2025  -  Team BAD GETAWAY - Karim Ben Yahia &amp; Léa Mariani"/>
          <p:cNvSpPr txBox="1"/>
          <p:nvPr/>
        </p:nvSpPr>
        <p:spPr>
          <a:xfrm>
            <a:off x="1331490" y="13008306"/>
            <a:ext cx="1709822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sz="16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29 Juillet 2025  -  Team BAD GETAWAY - Karim Ben Yahia &amp; Léa Mariani</a:t>
            </a:r>
          </a:p>
        </p:txBody>
      </p:sp>
      <p:pic>
        <p:nvPicPr>
          <p:cNvPr id="231" name="logo_pstb_white.png" descr="logo_pstb_white.png"/>
          <p:cNvPicPr>
            <a:picLocks noChangeAspect="1"/>
          </p:cNvPicPr>
          <p:nvPr/>
        </p:nvPicPr>
        <p:blipFill>
          <a:blip r:embed="rId2">
            <a:extLst/>
          </a:blip>
          <a:srcRect l="0" t="0" r="64798" b="0"/>
          <a:stretch>
            <a:fillRect/>
          </a:stretch>
        </p:blipFill>
        <p:spPr>
          <a:xfrm>
            <a:off x="519365" y="12906705"/>
            <a:ext cx="461202" cy="558884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Démo"/>
          <p:cNvSpPr txBox="1"/>
          <p:nvPr/>
        </p:nvSpPr>
        <p:spPr>
          <a:xfrm>
            <a:off x="1102890" y="1111249"/>
            <a:ext cx="1709822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lnSpc>
                <a:spcPct val="150000"/>
              </a:lnSpc>
              <a:spcBef>
                <a:spcPts val="1500"/>
              </a:spcBef>
              <a:defRPr cap="all" sz="2400">
                <a:solidFill>
                  <a:srgbClr val="FFFFFF"/>
                </a:solidFill>
                <a:latin typeface="DIN Light"/>
                <a:ea typeface="DIN Light"/>
                <a:cs typeface="DIN Light"/>
                <a:sym typeface="DIN Light"/>
              </a:defRPr>
            </a:lvl1pPr>
          </a:lstStyle>
          <a:p>
            <a:pPr/>
            <a:r>
              <a:t>Démo</a:t>
            </a:r>
          </a:p>
        </p:txBody>
      </p:sp>
      <p:pic>
        <p:nvPicPr>
          <p:cNvPr id="233" name="Capture d’écran 2025-07-29 à 11.23.24.png" descr="Capture d’écran 2025-07-29 à 11.23.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62023" y="1949450"/>
            <a:ext cx="14033501" cy="98171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55764" dir="5400000">
              <a:srgbClr val="000000">
                <a:alpha val="50000"/>
              </a:srgbClr>
            </a:outerShdw>
          </a:effectLst>
        </p:spPr>
      </p:pic>
      <p:sp>
        <p:nvSpPr>
          <p:cNvPr id="234" name="├── core_modules.py            # Configuration centrale…"/>
          <p:cNvSpPr txBox="1"/>
          <p:nvPr/>
        </p:nvSpPr>
        <p:spPr>
          <a:xfrm>
            <a:off x="2040377" y="4961103"/>
            <a:ext cx="15223246" cy="466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core_modules.py</a:t>
            </a:r>
            <a:r>
              <a:t>            # Configuration centrale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data_modules.py</a:t>
            </a:r>
            <a:r>
              <a:t>            # Chargement et nettoyage CSV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visualization_modules.py</a:t>
            </a:r>
            <a:r>
              <a:t>   # Graphiques et rapports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qa_modules.py</a:t>
            </a:r>
            <a:r>
              <a:t>              # Recherche sémantique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knowledge_modules.py</a:t>
            </a:r>
            <a:r>
              <a:t>       # Base de connaissances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requirements.txt</a:t>
            </a:r>
            <a:r>
              <a:t>           # Dépendances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README.md</a:t>
            </a:r>
            <a:r>
              <a:t>                  # Ce fichier</a:t>
            </a:r>
          </a:p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└──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 outputs/   </a:t>
            </a:r>
            <a:r>
              <a:t>                # Sauvegardes du modèle</a:t>
            </a:r>
          </a:p>
        </p:txBody>
      </p:sp>
      <p:sp>
        <p:nvSpPr>
          <p:cNvPr id="235" name="├── streamlit_app.py           # Interface principale"/>
          <p:cNvSpPr txBox="1"/>
          <p:nvPr/>
        </p:nvSpPr>
        <p:spPr>
          <a:xfrm>
            <a:off x="2053894" y="4424474"/>
            <a:ext cx="542239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streamlit_app.py</a:t>
            </a:r>
            <a:r>
              <a:t>           # Interface principale</a:t>
            </a:r>
          </a:p>
        </p:txBody>
      </p:sp>
      <p:sp>
        <p:nvSpPr>
          <p:cNvPr id="236" name="├── model_modules.py           # Modèle + LoRA + Trainer"/>
          <p:cNvSpPr txBox="1"/>
          <p:nvPr/>
        </p:nvSpPr>
        <p:spPr>
          <a:xfrm>
            <a:off x="2040377" y="5908023"/>
            <a:ext cx="15223246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lnSpc>
                <a:spcPct val="150000"/>
              </a:lnSpc>
              <a:spcBef>
                <a:spcPts val="0"/>
              </a:spcBef>
              <a:defRPr sz="1800">
                <a:solidFill>
                  <a:srgbClr val="FFFFFF"/>
                </a:solidFill>
                <a:latin typeface="DIN LightAlternate"/>
                <a:ea typeface="DIN LightAlternate"/>
                <a:cs typeface="DIN LightAlternate"/>
                <a:sym typeface="DIN LightAlternate"/>
              </a:defRPr>
            </a:pPr>
            <a:r>
              <a:t>├── </a:t>
            </a:r>
            <a:r>
              <a:rPr>
                <a:latin typeface="DIN BoldAlternate"/>
                <a:ea typeface="DIN BoldAlternate"/>
                <a:cs typeface="DIN BoldAlternate"/>
                <a:sym typeface="DIN BoldAlternate"/>
              </a:rPr>
              <a:t>model_modules.py</a:t>
            </a:r>
            <a:r>
              <a:t>           # Modèle + LoRA + Trainer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push dir="u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